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DE8"/>
    <a:srgbClr val="FEF1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19"/>
  </p:normalViewPr>
  <p:slideViewPr>
    <p:cSldViewPr snapToGrid="0" snapToObjects="1">
      <p:cViewPr varScale="1">
        <p:scale>
          <a:sx n="80" d="100"/>
          <a:sy n="80" d="100"/>
        </p:scale>
        <p:origin x="26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7D2D3-C05C-6945-99BD-C2BAE6D9C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368A76-7208-CD4E-92EE-3FE9C1B6E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2CB9D-74A5-7340-873F-F18017037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70FB-0F3C-074B-B308-1107227D4A04}" type="datetimeFigureOut">
              <a:rPr lang="en-NL" smtClean="0"/>
              <a:t>04/25/2022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77A97-1C8D-AF44-B767-F6BA0BE95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E7A7D-8595-9A4E-843D-8D74866C2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54F8-FA0E-FB49-B980-1D07B444938D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3033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A9E49-01C6-694D-882E-5487019DF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B490E-7010-DD4E-A5BF-443BC8EE7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CF43E-7CDE-F74C-A4B6-D7AA5C222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70FB-0F3C-074B-B308-1107227D4A04}" type="datetimeFigureOut">
              <a:rPr lang="en-NL" smtClean="0"/>
              <a:t>04/25/2022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B7868-5979-5448-B9B4-9BE568520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16FD9-224A-2C4F-80E2-5CEE15499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54F8-FA0E-FB49-B980-1D07B444938D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7390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B863FD-5812-EA48-89FF-134C9A9DF7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DBADE-A233-F742-A3CE-1948AF9B1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4A9F1-C266-7748-9360-F9F83DBED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70FB-0F3C-074B-B308-1107227D4A04}" type="datetimeFigureOut">
              <a:rPr lang="en-NL" smtClean="0"/>
              <a:t>04/25/2022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183A6-7428-7C42-9A7B-DB1A650C9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A0A47-2FEC-094B-BA97-5B44B0ABF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54F8-FA0E-FB49-B980-1D07B444938D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3967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D636D-6300-F54A-99ED-FE1535D10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E70CC-61B2-B140-B781-32650A93F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AEA89-A5BC-E540-BD9B-B90F67ECA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70FB-0F3C-074B-B308-1107227D4A04}" type="datetimeFigureOut">
              <a:rPr lang="en-NL" smtClean="0"/>
              <a:t>04/25/2022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C540D-73FE-F745-9EC1-0A2FB4234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1B3DD-ADC1-8540-83BC-573D344DE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54F8-FA0E-FB49-B980-1D07B444938D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950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B2B75-8F2A-3C4F-8228-CBEE3645A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DB92AE-F4EC-9A4C-835A-CE6D7DD37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3D3B6-5E19-4348-B7E6-E1058577F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70FB-0F3C-074B-B308-1107227D4A04}" type="datetimeFigureOut">
              <a:rPr lang="en-NL" smtClean="0"/>
              <a:t>04/25/2022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8F3C1-70D0-204B-B88E-D452C63CD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E4156-AB24-D04F-A5B5-3B50E9919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54F8-FA0E-FB49-B980-1D07B444938D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6644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DE3B5-CB6D-F444-9A5E-7A14E0698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483B1-A00A-C14F-A751-837341762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AB23BE-4555-B94A-AC22-58C1D7B7C4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DEDD0-D0E8-4843-A5D4-67CC1162F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70FB-0F3C-074B-B308-1107227D4A04}" type="datetimeFigureOut">
              <a:rPr lang="en-NL" smtClean="0"/>
              <a:t>04/25/2022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DB8C44-2C5E-8C49-8743-920BBCB9E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50725-AD48-C14E-86CA-62092344A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54F8-FA0E-FB49-B980-1D07B444938D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8044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A224C-F317-2A4C-A85A-F966B963D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7F1D7C-D5FE-664F-ACDA-EA90ECEC5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9E85CC-50C4-5946-988C-7A765F708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F50593-2AB7-BF49-97D3-63F03B892E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2519DC-BDF2-544D-ADC7-6A406EB7FC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44FFA8-6750-8C48-A3E3-9E01E3A5D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70FB-0F3C-074B-B308-1107227D4A04}" type="datetimeFigureOut">
              <a:rPr lang="en-NL" smtClean="0"/>
              <a:t>04/25/2022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58E763-E034-DD4D-BA84-4EAAB4B54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A39969-14D6-2844-9ABB-DBFD11A4A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54F8-FA0E-FB49-B980-1D07B444938D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38996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E03BE-43B4-FA4E-AB32-AD39E62D6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938C52-4915-9446-A63F-EE88D67DF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70FB-0F3C-074B-B308-1107227D4A04}" type="datetimeFigureOut">
              <a:rPr lang="en-NL" smtClean="0"/>
              <a:t>04/25/2022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FD3CAB-415F-724B-AC14-7899EF552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57796E-ED91-4D4E-9271-DB35DE059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54F8-FA0E-FB49-B980-1D07B444938D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6312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2F5892-9053-9B48-8410-6D8BCA043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70FB-0F3C-074B-B308-1107227D4A04}" type="datetimeFigureOut">
              <a:rPr lang="en-NL" smtClean="0"/>
              <a:t>04/25/2022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6002B2-E840-874B-A664-D4A66C426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606C1-6ABC-2342-87FE-D53EF62AB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54F8-FA0E-FB49-B980-1D07B444938D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0759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5DDC5-DCFD-BD43-A12B-BFE287B26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68A8F-60C7-5640-917A-4F4B744A8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33B52E-10D6-8945-929A-849E0BF0F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208FE-61B7-CA4E-93FD-80E8CA80F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70FB-0F3C-074B-B308-1107227D4A04}" type="datetimeFigureOut">
              <a:rPr lang="en-NL" smtClean="0"/>
              <a:t>04/25/2022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253DE9-D985-EA47-A9BF-481C745D8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6EA11-062C-2747-970A-6DC130B30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54F8-FA0E-FB49-B980-1D07B444938D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4181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34F7D-31F5-4741-BA67-5F60878F2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B84AF1-FCC6-A64C-A277-7B30B517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537C8C-3788-CC47-BF41-D6B01F1B5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A81E1-88E3-AA4D-B296-31640709B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70FB-0F3C-074B-B308-1107227D4A04}" type="datetimeFigureOut">
              <a:rPr lang="en-NL" smtClean="0"/>
              <a:t>04/25/2022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97989-45ED-D744-8A90-FE754B15A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4CD2E-5F6B-A146-AFC2-B559727D0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54F8-FA0E-FB49-B980-1D07B444938D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3827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E54FC6-AC3B-2D44-A496-BA09015A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86A11A-4905-B94D-9418-DA69458D3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CCD8F-B54D-6442-AF3A-B6CFFC691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970FB-0F3C-074B-B308-1107227D4A04}" type="datetimeFigureOut">
              <a:rPr lang="en-NL" smtClean="0"/>
              <a:t>04/25/2022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ECC5F-4749-B64A-8B07-1BF13466C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F7D83-CB1B-D84F-9AD0-EC1F561B22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954F8-FA0E-FB49-B980-1D07B444938D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9866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accessory, umbrella, vector graphics&#10;&#10;Description automatically generated">
            <a:extLst>
              <a:ext uri="{FF2B5EF4-FFF2-40B4-BE49-F238E27FC236}">
                <a16:creationId xmlns:a16="http://schemas.microsoft.com/office/drawing/2014/main" id="{8EAEA33C-7E12-904C-9044-757DC10E7E1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31806" y="-86507"/>
            <a:ext cx="12472988" cy="73561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4EA1FEE-F29C-1F41-BAC6-70C6333E9EF6}"/>
              </a:ext>
            </a:extLst>
          </p:cNvPr>
          <p:cNvSpPr txBox="1"/>
          <p:nvPr/>
        </p:nvSpPr>
        <p:spPr>
          <a:xfrm>
            <a:off x="258381" y="150546"/>
            <a:ext cx="11692614" cy="369332"/>
          </a:xfrm>
          <a:prstGeom prst="rect">
            <a:avLst/>
          </a:prstGeom>
          <a:solidFill>
            <a:srgbClr val="FCDDE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tima" panose="02000503060000020004" pitchFamily="2" charset="0"/>
              </a:rPr>
              <a:t>Portefeuilleverdeling Werkgroep INKOM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E0963FBB-C159-6E4B-B430-21F05EED9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504501"/>
              </p:ext>
            </p:extLst>
          </p:nvPr>
        </p:nvGraphicFramePr>
        <p:xfrm>
          <a:off x="276371" y="626110"/>
          <a:ext cx="382905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9050">
                  <a:extLst>
                    <a:ext uri="{9D8B030D-6E8A-4147-A177-3AD203B41FA5}">
                      <a16:colId xmlns:a16="http://schemas.microsoft.com/office/drawing/2014/main" val="247067805"/>
                    </a:ext>
                  </a:extLst>
                </a:gridCol>
              </a:tblGrid>
              <a:tr h="215647">
                <a:tc>
                  <a:txBody>
                    <a:bodyPr/>
                    <a:lstStyle/>
                    <a:p>
                      <a:pPr algn="ctr"/>
                      <a:r>
                        <a:rPr lang="en-NL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Voorzitter</a:t>
                      </a:r>
                      <a:endParaRPr lang="en-NL" sz="1200" b="1" cap="none" spc="0" dirty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Optima" panose="02000503060000020004" pitchFamily="2" charset="0"/>
                      </a:endParaRPr>
                    </a:p>
                  </a:txBody>
                  <a:tcPr>
                    <a:solidFill>
                      <a:srgbClr val="FC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154579"/>
                  </a:ext>
                </a:extLst>
              </a:tr>
              <a:tr h="215647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Inter</a:t>
                      </a:r>
                      <a:r>
                        <a:rPr lang="nl-NL" sz="1050" dirty="0">
                          <a:latin typeface="Optima" panose="02000503060000020004" pitchFamily="2" charset="0"/>
                        </a:rPr>
                        <a:t>n</a:t>
                      </a:r>
                      <a:r>
                        <a:rPr lang="en-NL" sz="1050" dirty="0">
                          <a:latin typeface="Optima" panose="02000503060000020004" pitchFamily="2" charset="0"/>
                        </a:rPr>
                        <a:t>e &amp; Externe Communicatie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973597"/>
                  </a:ext>
                </a:extLst>
              </a:tr>
              <a:tr h="215647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Aquisitie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82997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AAF477B-C3E4-2341-8D11-2DB69077C6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819586"/>
              </p:ext>
            </p:extLst>
          </p:nvPr>
        </p:nvGraphicFramePr>
        <p:xfrm>
          <a:off x="278026" y="1487463"/>
          <a:ext cx="3839341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9341">
                  <a:extLst>
                    <a:ext uri="{9D8B030D-6E8A-4147-A177-3AD203B41FA5}">
                      <a16:colId xmlns:a16="http://schemas.microsoft.com/office/drawing/2014/main" val="3818103235"/>
                    </a:ext>
                  </a:extLst>
                </a:gridCol>
              </a:tblGrid>
              <a:tr h="227814">
                <a:tc>
                  <a:txBody>
                    <a:bodyPr/>
                    <a:lstStyle/>
                    <a:p>
                      <a:pPr algn="ctr"/>
                      <a:r>
                        <a:rPr lang="en-NL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tima" panose="02000503060000020004" pitchFamily="2" charset="0"/>
                        </a:rPr>
                        <a:t>Vicevoorzitter</a:t>
                      </a:r>
                      <a:endParaRPr lang="en-NL" sz="1200" b="1" cap="none" spc="0" dirty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Optima" panose="02000503060000020004" pitchFamily="2" charset="0"/>
                      </a:endParaRPr>
                    </a:p>
                  </a:txBody>
                  <a:tcPr>
                    <a:solidFill>
                      <a:srgbClr val="FC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6852"/>
                  </a:ext>
                </a:extLst>
              </a:tr>
              <a:tr h="227814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Optima" panose="02000503060000020004" pitchFamily="2" charset="0"/>
                        </a:rPr>
                        <a:t>A</a:t>
                      </a:r>
                      <a:r>
                        <a:rPr lang="en-NL" sz="1050" dirty="0">
                          <a:latin typeface="Optima" panose="02000503060000020004" pitchFamily="2" charset="0"/>
                        </a:rPr>
                        <a:t>cquisitie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033772"/>
                  </a:ext>
                </a:extLst>
              </a:tr>
              <a:tr h="227814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Aansturing Acquisitiemanagers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974319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8DDCC8D-271E-9546-A683-0A85784BA5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424021"/>
              </p:ext>
            </p:extLst>
          </p:nvPr>
        </p:nvGraphicFramePr>
        <p:xfrm>
          <a:off x="258381" y="2335855"/>
          <a:ext cx="383934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9340">
                  <a:extLst>
                    <a:ext uri="{9D8B030D-6E8A-4147-A177-3AD203B41FA5}">
                      <a16:colId xmlns:a16="http://schemas.microsoft.com/office/drawing/2014/main" val="2459063280"/>
                    </a:ext>
                  </a:extLst>
                </a:gridCol>
              </a:tblGrid>
              <a:tr h="220849">
                <a:tc>
                  <a:txBody>
                    <a:bodyPr/>
                    <a:lstStyle/>
                    <a:p>
                      <a:pPr algn="ctr"/>
                      <a:r>
                        <a:rPr lang="en-NL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tima" panose="02000503060000020004" pitchFamily="2" charset="0"/>
                        </a:rPr>
                        <a:t>Secretaris</a:t>
                      </a:r>
                      <a:endParaRPr lang="en-NL" sz="1200" b="1" cap="none" spc="0" dirty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Optima" panose="02000503060000020004" pitchFamily="2" charset="0"/>
                      </a:endParaRPr>
                    </a:p>
                  </a:txBody>
                  <a:tcPr>
                    <a:solidFill>
                      <a:srgbClr val="FC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228416"/>
                  </a:ext>
                </a:extLst>
              </a:tr>
              <a:tr h="220849">
                <a:tc>
                  <a:txBody>
                    <a:bodyPr/>
                    <a:lstStyle/>
                    <a:p>
                      <a:r>
                        <a:rPr lang="en-NL" sz="1050" dirty="0" smtClean="0">
                          <a:latin typeface="Optima" panose="02000503060000020004" pitchFamily="2" charset="0"/>
                        </a:rPr>
                        <a:t>Secret</a:t>
                      </a:r>
                      <a:r>
                        <a:rPr lang="en-GB" sz="1050" dirty="0" err="1" smtClean="0">
                          <a:latin typeface="Optima" panose="02000503060000020004" pitchFamily="2" charset="0"/>
                        </a:rPr>
                        <a:t>ar</a:t>
                      </a:r>
                      <a:r>
                        <a:rPr lang="en-NL" sz="1050" dirty="0" smtClean="0">
                          <a:latin typeface="Optima" panose="02000503060000020004" pitchFamily="2" charset="0"/>
                        </a:rPr>
                        <a:t>iële </a:t>
                      </a:r>
                      <a:r>
                        <a:rPr lang="en-NL" sz="1050" dirty="0">
                          <a:latin typeface="Optima" panose="02000503060000020004" pitchFamily="2" charset="0"/>
                        </a:rPr>
                        <a:t>Activiteiten</a:t>
                      </a:r>
                      <a:r>
                        <a:rPr lang="nl-NL" sz="1050" dirty="0">
                          <a:latin typeface="Optima" panose="02000503060000020004" pitchFamily="2" charset="0"/>
                        </a:rPr>
                        <a:t> &amp; Privacy</a:t>
                      </a:r>
                      <a:endParaRPr lang="en-NL" sz="1050" dirty="0">
                        <a:latin typeface="Optima" panose="0200050306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38657"/>
                  </a:ext>
                </a:extLst>
              </a:tr>
              <a:tr h="220849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Drukwerken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514178"/>
                  </a:ext>
                </a:extLst>
              </a:tr>
              <a:tr h="220849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Inschrijvingen/Registrations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370641"/>
                  </a:ext>
                </a:extLst>
              </a:tr>
              <a:tr h="220849">
                <a:tc>
                  <a:txBody>
                    <a:bodyPr/>
                    <a:lstStyle/>
                    <a:p>
                      <a:r>
                        <a:rPr lang="nl-NL" sz="1050" dirty="0">
                          <a:latin typeface="Optima" panose="02000503060000020004" pitchFamily="2" charset="0"/>
                        </a:rPr>
                        <a:t>App</a:t>
                      </a:r>
                      <a:endParaRPr lang="en-NL" sz="1050" dirty="0">
                        <a:latin typeface="Optima" panose="0200050306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510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1654248-10C2-F24D-BDDC-477454B9C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02715"/>
              </p:ext>
            </p:extLst>
          </p:nvPr>
        </p:nvGraphicFramePr>
        <p:xfrm>
          <a:off x="276371" y="3698240"/>
          <a:ext cx="3842653" cy="1028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2653">
                  <a:extLst>
                    <a:ext uri="{9D8B030D-6E8A-4147-A177-3AD203B41FA5}">
                      <a16:colId xmlns:a16="http://schemas.microsoft.com/office/drawing/2014/main" val="3866418108"/>
                    </a:ext>
                  </a:extLst>
                </a:gridCol>
              </a:tblGrid>
              <a:tr h="211976">
                <a:tc>
                  <a:txBody>
                    <a:bodyPr/>
                    <a:lstStyle/>
                    <a:p>
                      <a:pPr algn="ctr"/>
                      <a:r>
                        <a:rPr lang="en-NL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tima" panose="02000503060000020004" pitchFamily="2" charset="0"/>
                        </a:rPr>
                        <a:t>Penningmeester</a:t>
                      </a:r>
                    </a:p>
                  </a:txBody>
                  <a:tcPr>
                    <a:solidFill>
                      <a:srgbClr val="FC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159414"/>
                  </a:ext>
                </a:extLst>
              </a:tr>
              <a:tr h="211976">
                <a:tc>
                  <a:txBody>
                    <a:bodyPr/>
                    <a:lstStyle/>
                    <a:p>
                      <a:r>
                        <a:rPr lang="nl-NL" sz="1050" dirty="0">
                          <a:latin typeface="Optima" panose="02000503060000020004" pitchFamily="2" charset="0"/>
                        </a:rPr>
                        <a:t>Penningen</a:t>
                      </a:r>
                      <a:endParaRPr lang="en-NL" sz="1050" dirty="0">
                        <a:latin typeface="Optima" panose="0200050306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69095"/>
                  </a:ext>
                </a:extLst>
              </a:tr>
              <a:tr h="211976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Inschrijvingen/Registrations</a:t>
                      </a:r>
                      <a:endParaRPr lang="nl-NL" sz="1050" dirty="0">
                        <a:latin typeface="Optima" panose="0200050306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282427"/>
                  </a:ext>
                </a:extLst>
              </a:tr>
              <a:tr h="211976">
                <a:tc>
                  <a:txBody>
                    <a:bodyPr/>
                    <a:lstStyle/>
                    <a:p>
                      <a:r>
                        <a:rPr lang="nl-NL" sz="1050" dirty="0">
                          <a:latin typeface="Optima" panose="02000503060000020004" pitchFamily="2" charset="0"/>
                        </a:rPr>
                        <a:t>Aansturen financiële Centrale Post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29871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510D850-9215-664A-860C-340A3E618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857368"/>
              </p:ext>
            </p:extLst>
          </p:nvPr>
        </p:nvGraphicFramePr>
        <p:xfrm>
          <a:off x="278026" y="4826633"/>
          <a:ext cx="3842653" cy="178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2653">
                  <a:extLst>
                    <a:ext uri="{9D8B030D-6E8A-4147-A177-3AD203B41FA5}">
                      <a16:colId xmlns:a16="http://schemas.microsoft.com/office/drawing/2014/main" val="3866418108"/>
                    </a:ext>
                  </a:extLst>
                </a:gridCol>
              </a:tblGrid>
              <a:tr h="226678">
                <a:tc>
                  <a:txBody>
                    <a:bodyPr/>
                    <a:lstStyle/>
                    <a:p>
                      <a:pPr algn="ctr"/>
                      <a:r>
                        <a:rPr lang="en-NL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tima" panose="02000503060000020004" pitchFamily="2" charset="0"/>
                        </a:rPr>
                        <a:t>Logistiek Manager</a:t>
                      </a:r>
                    </a:p>
                  </a:txBody>
                  <a:tcPr>
                    <a:solidFill>
                      <a:srgbClr val="FC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159414"/>
                  </a:ext>
                </a:extLst>
              </a:tr>
              <a:tr h="226678">
                <a:tc>
                  <a:txBody>
                    <a:bodyPr/>
                    <a:lstStyle/>
                    <a:p>
                      <a:r>
                        <a:rPr lang="nl-NL" sz="1050" dirty="0">
                          <a:latin typeface="Optima" panose="02000503060000020004" pitchFamily="2" charset="0"/>
                        </a:rPr>
                        <a:t>Logistiek &amp; Vervoersplan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69095"/>
                  </a:ext>
                </a:extLst>
              </a:tr>
              <a:tr h="226678">
                <a:tc>
                  <a:txBody>
                    <a:bodyPr/>
                    <a:lstStyle/>
                    <a:p>
                      <a:r>
                        <a:rPr lang="nl-NL" sz="1050" dirty="0">
                          <a:latin typeface="Optima" panose="02000503060000020004" pitchFamily="2" charset="0"/>
                        </a:rPr>
                        <a:t>MECC Feesten</a:t>
                      </a:r>
                      <a:endParaRPr lang="en-NL" sz="1050" dirty="0">
                        <a:latin typeface="Optima" panose="0200050306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282427"/>
                  </a:ext>
                </a:extLst>
              </a:tr>
              <a:tr h="226678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Veiligheid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262772"/>
                  </a:ext>
                </a:extLst>
              </a:tr>
              <a:tr h="226678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Draaiboek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380641"/>
                  </a:ext>
                </a:extLst>
              </a:tr>
              <a:tr h="226678">
                <a:tc>
                  <a:txBody>
                    <a:bodyPr/>
                    <a:lstStyle/>
                    <a:p>
                      <a:r>
                        <a:rPr lang="nl-NL" sz="1050" dirty="0">
                          <a:latin typeface="Optima" panose="02000503060000020004" pitchFamily="2" charset="0"/>
                        </a:rPr>
                        <a:t>Black </a:t>
                      </a:r>
                      <a:r>
                        <a:rPr lang="nl-NL" sz="1050" dirty="0" err="1">
                          <a:latin typeface="Optima" panose="02000503060000020004" pitchFamily="2" charset="0"/>
                        </a:rPr>
                        <a:t>Hoodies</a:t>
                      </a:r>
                      <a:r>
                        <a:rPr lang="nl-NL" sz="1050" dirty="0">
                          <a:latin typeface="Optima" panose="02000503060000020004" pitchFamily="2" charset="0"/>
                        </a:rPr>
                        <a:t> organisatie</a:t>
                      </a:r>
                      <a:endParaRPr lang="en-NL" sz="1050" dirty="0">
                        <a:latin typeface="Optima" panose="0200050306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574244"/>
                  </a:ext>
                </a:extLst>
              </a:tr>
              <a:tr h="226678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Cantus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928641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2D908241-7BE2-9648-8DBC-A7DAFADC1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056144"/>
              </p:ext>
            </p:extLst>
          </p:nvPr>
        </p:nvGraphicFramePr>
        <p:xfrm>
          <a:off x="4217514" y="626110"/>
          <a:ext cx="3842653" cy="379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2653">
                  <a:extLst>
                    <a:ext uri="{9D8B030D-6E8A-4147-A177-3AD203B41FA5}">
                      <a16:colId xmlns:a16="http://schemas.microsoft.com/office/drawing/2014/main" val="3866418108"/>
                    </a:ext>
                  </a:extLst>
                </a:gridCol>
              </a:tblGrid>
              <a:tr h="226678">
                <a:tc>
                  <a:txBody>
                    <a:bodyPr/>
                    <a:lstStyle/>
                    <a:p>
                      <a:pPr algn="ctr"/>
                      <a:r>
                        <a:rPr lang="en-NL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tima" panose="02000503060000020004" pitchFamily="2" charset="0"/>
                        </a:rPr>
                        <a:t>Gekozen portefeuilles</a:t>
                      </a:r>
                    </a:p>
                  </a:txBody>
                  <a:tcPr>
                    <a:solidFill>
                      <a:srgbClr val="FC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159414"/>
                  </a:ext>
                </a:extLst>
              </a:tr>
              <a:tr h="226678">
                <a:tc>
                  <a:txBody>
                    <a:bodyPr/>
                    <a:lstStyle/>
                    <a:p>
                      <a:r>
                        <a:rPr lang="nl-NL" sz="1050" dirty="0">
                          <a:latin typeface="Optima" panose="02000503060000020004" pitchFamily="2" charset="0"/>
                        </a:rPr>
                        <a:t>2</a:t>
                      </a:r>
                      <a:r>
                        <a:rPr lang="nl-NL" sz="1050" baseline="30000" dirty="0">
                          <a:latin typeface="Optima" panose="02000503060000020004" pitchFamily="2" charset="0"/>
                        </a:rPr>
                        <a:t>e</a:t>
                      </a:r>
                      <a:r>
                        <a:rPr lang="nl-NL" sz="1050" dirty="0">
                          <a:latin typeface="Optima" panose="02000503060000020004" pitchFamily="2" charset="0"/>
                        </a:rPr>
                        <a:t> Contactpersoon Studentenpartijen</a:t>
                      </a:r>
                      <a:endParaRPr lang="en-NL" sz="1050" dirty="0">
                        <a:latin typeface="Optima" panose="0200050306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69095"/>
                  </a:ext>
                </a:extLst>
              </a:tr>
              <a:tr h="226678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2e Logistiek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282427"/>
                  </a:ext>
                </a:extLst>
              </a:tr>
              <a:tr h="226678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2e Penning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738522"/>
                  </a:ext>
                </a:extLst>
              </a:tr>
              <a:tr h="226678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Centrale Post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262772"/>
                  </a:ext>
                </a:extLst>
              </a:tr>
              <a:tr h="226678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Crew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380641"/>
                  </a:ext>
                </a:extLst>
              </a:tr>
              <a:tr h="226678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Draaiboek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574244"/>
                  </a:ext>
                </a:extLst>
              </a:tr>
              <a:tr h="226678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Eetplan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928641"/>
                  </a:ext>
                </a:extLst>
              </a:tr>
              <a:tr h="226678">
                <a:tc>
                  <a:txBody>
                    <a:bodyPr/>
                    <a:lstStyle/>
                    <a:p>
                      <a:r>
                        <a:rPr lang="nl-NL" sz="1050" dirty="0" err="1">
                          <a:latin typeface="Optima" panose="02000503060000020004" pitchFamily="2" charset="0"/>
                        </a:rPr>
                        <a:t>INKOMtv</a:t>
                      </a:r>
                      <a:endParaRPr lang="en-NL" sz="1050" dirty="0">
                        <a:latin typeface="Optima" panose="0200050306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676653"/>
                  </a:ext>
                </a:extLst>
              </a:tr>
              <a:tr h="226678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Kleding &amp; Merchandise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493797"/>
                  </a:ext>
                </a:extLst>
              </a:tr>
              <a:tr h="226678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LOCI</a:t>
                      </a:r>
                      <a:r>
                        <a:rPr lang="nl-NL" sz="1050" dirty="0">
                          <a:latin typeface="Optima" panose="02000503060000020004" pitchFamily="2" charset="0"/>
                        </a:rPr>
                        <a:t> (Landelijk Overleg en Communicatie Introductieweken)</a:t>
                      </a:r>
                      <a:endParaRPr lang="en-NL" sz="1050" dirty="0">
                        <a:latin typeface="Optima" panose="0200050306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957710"/>
                  </a:ext>
                </a:extLst>
              </a:tr>
              <a:tr h="226678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Maatschappelijke Verantwoordelijkheid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268631"/>
                  </a:ext>
                </a:extLst>
              </a:tr>
              <a:tr h="226678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Mentoren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81524"/>
                  </a:ext>
                </a:extLst>
              </a:tr>
              <a:tr h="226678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Organisatie Intern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451954"/>
                  </a:ext>
                </a:extLst>
              </a:tr>
              <a:tr h="226678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Reünisten en Ouders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32593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E53D8F7A-1F34-2F46-99DF-43E63DAD41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073979"/>
              </p:ext>
            </p:extLst>
          </p:nvPr>
        </p:nvGraphicFramePr>
        <p:xfrm>
          <a:off x="8147553" y="626111"/>
          <a:ext cx="3842653" cy="4624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2653">
                  <a:extLst>
                    <a:ext uri="{9D8B030D-6E8A-4147-A177-3AD203B41FA5}">
                      <a16:colId xmlns:a16="http://schemas.microsoft.com/office/drawing/2014/main" val="3866418108"/>
                    </a:ext>
                  </a:extLst>
                </a:gridCol>
              </a:tblGrid>
              <a:tr h="278868">
                <a:tc>
                  <a:txBody>
                    <a:bodyPr/>
                    <a:lstStyle/>
                    <a:p>
                      <a:pPr algn="ctr"/>
                      <a:r>
                        <a:rPr lang="en-NL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tima" panose="02000503060000020004" pitchFamily="2" charset="0"/>
                        </a:rPr>
                        <a:t>Activiteiten</a:t>
                      </a:r>
                      <a:endParaRPr lang="en-NL" sz="1200" b="1" cap="none" spc="0" dirty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Optima" panose="02000503060000020004" pitchFamily="2" charset="0"/>
                      </a:endParaRPr>
                    </a:p>
                  </a:txBody>
                  <a:tcPr>
                    <a:solidFill>
                      <a:srgbClr val="FC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159414"/>
                  </a:ext>
                </a:extLst>
              </a:tr>
              <a:tr h="255628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Aqualounge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282427"/>
                  </a:ext>
                </a:extLst>
              </a:tr>
              <a:tr h="255628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BBQ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738522"/>
                  </a:ext>
                </a:extLst>
              </a:tr>
              <a:tr h="255628">
                <a:tc>
                  <a:txBody>
                    <a:bodyPr/>
                    <a:lstStyle/>
                    <a:p>
                      <a:r>
                        <a:rPr lang="nl-NL" sz="1050" dirty="0">
                          <a:latin typeface="Optima" panose="02000503060000020004" pitchFamily="2" charset="0"/>
                        </a:rPr>
                        <a:t>City Walk</a:t>
                      </a:r>
                      <a:endParaRPr lang="en-NL" sz="1050" dirty="0">
                        <a:latin typeface="Optima" panose="0200050306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97298"/>
                  </a:ext>
                </a:extLst>
              </a:tr>
              <a:tr h="255628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Comedy Night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380641"/>
                  </a:ext>
                </a:extLst>
              </a:tr>
              <a:tr h="255628">
                <a:tc>
                  <a:txBody>
                    <a:bodyPr/>
                    <a:lstStyle/>
                    <a:p>
                      <a:r>
                        <a:rPr lang="nl-NL" sz="1050" dirty="0">
                          <a:latin typeface="Optima" panose="02000503060000020004" pitchFamily="2" charset="0"/>
                        </a:rPr>
                        <a:t>Culture Carnival</a:t>
                      </a:r>
                      <a:endParaRPr lang="en-NL" sz="1050" dirty="0">
                        <a:latin typeface="Optima" panose="0200050306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288113"/>
                  </a:ext>
                </a:extLst>
              </a:tr>
              <a:tr h="255628">
                <a:tc>
                  <a:txBody>
                    <a:bodyPr/>
                    <a:lstStyle/>
                    <a:p>
                      <a:r>
                        <a:rPr lang="nl-NL" sz="1050" dirty="0">
                          <a:latin typeface="Optima" panose="02000503060000020004" pitchFamily="2" charset="0"/>
                        </a:rPr>
                        <a:t>Disco Bowling</a:t>
                      </a:r>
                      <a:endParaRPr lang="en-NL" sz="1050" dirty="0">
                        <a:latin typeface="Optima" panose="0200050306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009350"/>
                  </a:ext>
                </a:extLst>
              </a:tr>
              <a:tr h="255628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Festival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928641"/>
                  </a:ext>
                </a:extLst>
              </a:tr>
              <a:tr h="255628">
                <a:tc>
                  <a:txBody>
                    <a:bodyPr/>
                    <a:lstStyle/>
                    <a:p>
                      <a:r>
                        <a:rPr lang="nl-NL" sz="1050" dirty="0">
                          <a:latin typeface="Optima" panose="02000503060000020004" pitchFamily="2" charset="0"/>
                        </a:rPr>
                        <a:t>Masters of Maastricht</a:t>
                      </a:r>
                      <a:endParaRPr lang="en-NL" sz="1050" dirty="0">
                        <a:latin typeface="Optima" panose="0200050306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410212"/>
                  </a:ext>
                </a:extLst>
              </a:tr>
              <a:tr h="255628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Meals on Wheels &amp; Open Air Cinema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493797"/>
                  </a:ext>
                </a:extLst>
              </a:tr>
              <a:tr h="255628">
                <a:tc>
                  <a:txBody>
                    <a:bodyPr/>
                    <a:lstStyle/>
                    <a:p>
                      <a:r>
                        <a:rPr lang="nl-NL" sz="1050" dirty="0">
                          <a:latin typeface="Optima" panose="02000503060000020004" pitchFamily="2" charset="0"/>
                        </a:rPr>
                        <a:t>Meet Maastricht</a:t>
                      </a:r>
                      <a:endParaRPr lang="en-NL" sz="1050" dirty="0">
                        <a:latin typeface="Optima" panose="0200050306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837618"/>
                  </a:ext>
                </a:extLst>
              </a:tr>
              <a:tr h="255628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Movie Night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268631"/>
                  </a:ext>
                </a:extLst>
              </a:tr>
              <a:tr h="255628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Opening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451954"/>
                  </a:ext>
                </a:extLst>
              </a:tr>
              <a:tr h="255628">
                <a:tc>
                  <a:txBody>
                    <a:bodyPr/>
                    <a:lstStyle/>
                    <a:p>
                      <a:r>
                        <a:rPr lang="nl-NL" sz="1050" dirty="0" err="1">
                          <a:latin typeface="Optima" panose="02000503060000020004" pitchFamily="2" charset="0"/>
                        </a:rPr>
                        <a:t>Pubcrawl</a:t>
                      </a:r>
                      <a:endParaRPr lang="en-NL" sz="1050" dirty="0">
                        <a:latin typeface="Optima" panose="0200050306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036110"/>
                  </a:ext>
                </a:extLst>
              </a:tr>
              <a:tr h="255628">
                <a:tc>
                  <a:txBody>
                    <a:bodyPr/>
                    <a:lstStyle/>
                    <a:p>
                      <a:r>
                        <a:rPr lang="nl-NL" sz="1050" dirty="0">
                          <a:latin typeface="Optima" panose="02000503060000020004" pitchFamily="2" charset="0"/>
                        </a:rPr>
                        <a:t>Set </a:t>
                      </a:r>
                      <a:r>
                        <a:rPr lang="nl-NL" sz="1050" dirty="0" err="1">
                          <a:latin typeface="Optima" panose="02000503060000020004" pitchFamily="2" charset="0"/>
                        </a:rPr>
                        <a:t>your</a:t>
                      </a:r>
                      <a:r>
                        <a:rPr lang="nl-NL" sz="1050" dirty="0">
                          <a:latin typeface="Optima" panose="02000503060000020004" pitchFamily="2" charset="0"/>
                        </a:rPr>
                        <a:t> </a:t>
                      </a:r>
                      <a:r>
                        <a:rPr lang="nl-NL" sz="1050" dirty="0" err="1">
                          <a:latin typeface="Optima" panose="02000503060000020004" pitchFamily="2" charset="0"/>
                        </a:rPr>
                        <a:t>own</a:t>
                      </a:r>
                      <a:r>
                        <a:rPr lang="nl-NL" sz="1050" dirty="0">
                          <a:latin typeface="Optima" panose="02000503060000020004" pitchFamily="2" charset="0"/>
                        </a:rPr>
                        <a:t> Limit</a:t>
                      </a:r>
                      <a:endParaRPr lang="en-NL" sz="1050" dirty="0">
                        <a:latin typeface="Optima" panose="0200050306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558982"/>
                  </a:ext>
                </a:extLst>
              </a:tr>
              <a:tr h="255628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Sportsevent</a:t>
                      </a:r>
                      <a:r>
                        <a:rPr lang="nl-NL" sz="1050" dirty="0">
                          <a:latin typeface="Optima" panose="02000503060000020004" pitchFamily="2" charset="0"/>
                        </a:rPr>
                        <a:t> inclusief </a:t>
                      </a:r>
                      <a:r>
                        <a:rPr lang="nl-NL" sz="1050" dirty="0" err="1">
                          <a:latin typeface="Optima" panose="02000503060000020004" pitchFamily="2" charset="0"/>
                        </a:rPr>
                        <a:t>Workouts</a:t>
                      </a:r>
                      <a:endParaRPr lang="en-NL" sz="1050" dirty="0">
                        <a:latin typeface="Optima" panose="0200050306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748120"/>
                  </a:ext>
                </a:extLst>
              </a:tr>
              <a:tr h="255628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Tasty Maastricht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601773"/>
                  </a:ext>
                </a:extLst>
              </a:tr>
              <a:tr h="255628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Optima" panose="02000503060000020004" pitchFamily="2" charset="0"/>
                        </a:rPr>
                        <a:t>W</a:t>
                      </a:r>
                      <a:r>
                        <a:rPr lang="en-NL" sz="1050" dirty="0">
                          <a:latin typeface="Optima" panose="02000503060000020004" pitchFamily="2" charset="0"/>
                        </a:rPr>
                        <a:t>elcome to Maastricht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514715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66AF5F7E-9B24-C647-9E84-263CEB243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220727"/>
              </p:ext>
            </p:extLst>
          </p:nvPr>
        </p:nvGraphicFramePr>
        <p:xfrm>
          <a:off x="4221731" y="4527102"/>
          <a:ext cx="3851247" cy="1382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247">
                  <a:extLst>
                    <a:ext uri="{9D8B030D-6E8A-4147-A177-3AD203B41FA5}">
                      <a16:colId xmlns:a16="http://schemas.microsoft.com/office/drawing/2014/main" val="3866418108"/>
                    </a:ext>
                  </a:extLst>
                </a:gridCol>
              </a:tblGrid>
              <a:tr h="296333">
                <a:tc>
                  <a:txBody>
                    <a:bodyPr/>
                    <a:lstStyle/>
                    <a:p>
                      <a:pPr algn="ctr"/>
                      <a:r>
                        <a:rPr lang="en-NL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tima" panose="02000503060000020004" pitchFamily="2" charset="0"/>
                        </a:rPr>
                        <a:t>Bepaald aan de hand van sollicitaties</a:t>
                      </a:r>
                    </a:p>
                  </a:txBody>
                  <a:tcPr>
                    <a:solidFill>
                      <a:srgbClr val="FC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159414"/>
                  </a:ext>
                </a:extLst>
              </a:tr>
              <a:tr h="271639">
                <a:tc>
                  <a:txBody>
                    <a:bodyPr/>
                    <a:lstStyle/>
                    <a:p>
                      <a:r>
                        <a:rPr lang="nl-NL" sz="1050" dirty="0">
                          <a:latin typeface="Optima" panose="02000503060000020004" pitchFamily="2" charset="0"/>
                        </a:rPr>
                        <a:t>Marketing en Digitaal Beheer</a:t>
                      </a:r>
                      <a:endParaRPr lang="en-NL" sz="1050" dirty="0">
                        <a:latin typeface="Optima" panose="0200050306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69095"/>
                  </a:ext>
                </a:extLst>
              </a:tr>
              <a:tr h="271639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    </a:t>
                      </a:r>
                      <a:r>
                        <a:rPr lang="nl-NL" sz="1050" dirty="0">
                          <a:latin typeface="Optima" panose="02000503060000020004" pitchFamily="2" charset="0"/>
                        </a:rPr>
                        <a:t>Inclusief aansturing P</a:t>
                      </a:r>
                      <a:r>
                        <a:rPr lang="en-NL" sz="1050" dirty="0">
                          <a:latin typeface="Optima" panose="02000503060000020004" pitchFamily="2" charset="0"/>
                        </a:rPr>
                        <a:t>romotiemanagers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282427"/>
                  </a:ext>
                </a:extLst>
              </a:tr>
              <a:tr h="271639">
                <a:tc>
                  <a:txBody>
                    <a:bodyPr/>
                    <a:lstStyle/>
                    <a:p>
                      <a:r>
                        <a:rPr lang="en-NL" sz="1050" dirty="0">
                          <a:latin typeface="Optima" panose="02000503060000020004" pitchFamily="2" charset="0"/>
                        </a:rPr>
                        <a:t>Contactpersoon Studentenpartijen &amp; Helpers</a:t>
                      </a:r>
                      <a:endParaRPr lang="nl-NL" sz="1050" dirty="0">
                        <a:latin typeface="Optima" panose="0200050306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48686"/>
                  </a:ext>
                </a:extLst>
              </a:tr>
              <a:tr h="271639">
                <a:tc>
                  <a:txBody>
                    <a:bodyPr/>
                    <a:lstStyle/>
                    <a:p>
                      <a:r>
                        <a:rPr lang="nl-NL" sz="1050" dirty="0">
                          <a:latin typeface="Optima" panose="02000503060000020004" pitchFamily="2" charset="0"/>
                        </a:rPr>
                        <a:t>     Inclusief </a:t>
                      </a:r>
                      <a:r>
                        <a:rPr lang="nl-NL" sz="1050" dirty="0" err="1">
                          <a:latin typeface="Optima" panose="02000503060000020004" pitchFamily="2" charset="0"/>
                        </a:rPr>
                        <a:t>Activities</a:t>
                      </a:r>
                      <a:r>
                        <a:rPr lang="nl-NL" sz="1050" dirty="0">
                          <a:latin typeface="Optima" panose="02000503060000020004" pitchFamily="2" charset="0"/>
                        </a:rPr>
                        <a:t> &amp; Diner of </a:t>
                      </a:r>
                      <a:r>
                        <a:rPr lang="nl-NL" sz="1050" dirty="0" err="1">
                          <a:latin typeface="Optima" panose="02000503060000020004" pitchFamily="2" charset="0"/>
                        </a:rPr>
                        <a:t>Choice</a:t>
                      </a:r>
                      <a:endParaRPr lang="en-NL" sz="1050" dirty="0">
                        <a:latin typeface="Optima" panose="02000503060000020004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752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410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147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Optima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Darby Hertogs</dc:creator>
  <cp:lastModifiedBy>Kolen, Evelien (SSC / OIFHML)</cp:lastModifiedBy>
  <cp:revision>4</cp:revision>
  <dcterms:created xsi:type="dcterms:W3CDTF">2022-04-09T13:56:45Z</dcterms:created>
  <dcterms:modified xsi:type="dcterms:W3CDTF">2022-04-25T15:03:30Z</dcterms:modified>
</cp:coreProperties>
</file>